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4116" r:id="rId1"/>
  </p:sldMasterIdLst>
  <p:notesMasterIdLst>
    <p:notesMasterId r:id="rId17"/>
  </p:notesMasterIdLst>
  <p:sldIdLst>
    <p:sldId id="256" r:id="rId2"/>
    <p:sldId id="259" r:id="rId3"/>
    <p:sldId id="280" r:id="rId4"/>
    <p:sldId id="277" r:id="rId5"/>
    <p:sldId id="276" r:id="rId6"/>
    <p:sldId id="269" r:id="rId7"/>
    <p:sldId id="260" r:id="rId8"/>
    <p:sldId id="273" r:id="rId9"/>
    <p:sldId id="262" r:id="rId10"/>
    <p:sldId id="279" r:id="rId11"/>
    <p:sldId id="261" r:id="rId12"/>
    <p:sldId id="278" r:id="rId13"/>
    <p:sldId id="281" r:id="rId14"/>
    <p:sldId id="258" r:id="rId15"/>
    <p:sldId id="264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2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84795" autoAdjust="0"/>
  </p:normalViewPr>
  <p:slideViewPr>
    <p:cSldViewPr snapToGrid="0" showGuides="1">
      <p:cViewPr varScale="1">
        <p:scale>
          <a:sx n="104" d="100"/>
          <a:sy n="104" d="100"/>
        </p:scale>
        <p:origin x="126" y="2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6F97E6-186A-4E84-BB22-E6A35B8A96C7}" type="datetimeFigureOut">
              <a:rPr lang="en-US" smtClean="0"/>
              <a:t>4/24/2018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C13900-30AF-4C7F-A767-786A530672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6295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What is the ONLY OTHER context in which you’ve heard the word “urn” used?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C13900-30AF-4C7F-A767-786A5306727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79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4/24/2018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2758965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9750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41558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08008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4/24/2018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6368805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9836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4/24/2018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6208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4/24/2018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339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4/24/2018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700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4/24/2018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502957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4/24/2018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630755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3B2D6AA8-0973-4244-9DA3-BBDAD23472B0}" type="datetimeFigureOut">
              <a:rPr lang="en-US" smtClean="0"/>
              <a:t>4/24/2018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050AC152-8C75-CA45-BDC9-D93C6E21E3B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66219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7" r:id="rId1"/>
    <p:sldLayoutId id="2147484118" r:id="rId2"/>
    <p:sldLayoutId id="2147484119" r:id="rId3"/>
    <p:sldLayoutId id="2147484120" r:id="rId4"/>
    <p:sldLayoutId id="2147484121" r:id="rId5"/>
    <p:sldLayoutId id="2147484122" r:id="rId6"/>
    <p:sldLayoutId id="2147484123" r:id="rId7"/>
    <p:sldLayoutId id="2147484124" r:id="rId8"/>
    <p:sldLayoutId id="2147484125" r:id="rId9"/>
    <p:sldLayoutId id="2147484126" r:id="rId10"/>
    <p:sldLayoutId id="2147484127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3.png"/><Relationship Id="rId2" Type="http://schemas.openxmlformats.org/officeDocument/2006/relationships/hyperlink" Target="http://www.amstat.org/ASA/Education/K-12-Educators.aspx#classroom?hkey=09d2addb-f9d1-42a8-bb71-3f395265b531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tatisticsteacher.org/" TargetMode="External"/><Relationship Id="rId5" Type="http://schemas.openxmlformats.org/officeDocument/2006/relationships/image" Target="../media/image2.png"/><Relationship Id="rId4" Type="http://schemas.openxmlformats.org/officeDocument/2006/relationships/hyperlink" Target="http://thisisstatistics.org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://stapplet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Yy6OD7_Fv0c" TargetMode="Externa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Yy6OD7_Fv0c" TargetMode="Externa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rtysonstats.com" TargetMode="External"/><Relationship Id="rId3" Type="http://schemas.openxmlformats.org/officeDocument/2006/relationships/image" Target="../media/image26.jpg"/><Relationship Id="rId7" Type="http://schemas.openxmlformats.org/officeDocument/2006/relationships/hyperlink" Target="http://www.linkedin.com/pub/doug-tyson/1b/687/819/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twitter.com/tyson_doug" TargetMode="External"/><Relationship Id="rId5" Type="http://schemas.openxmlformats.org/officeDocument/2006/relationships/hyperlink" Target="https://www.facebook.com/tyson.doug" TargetMode="External"/><Relationship Id="rId4" Type="http://schemas.openxmlformats.org/officeDocument/2006/relationships/hyperlink" Target="mailto:tyson.doug@gmail.com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Kgudt4PXs28" TargetMode="Externa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Kgudt4PXs28" TargetMode="Externa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60691" y="2354214"/>
            <a:ext cx="8304519" cy="1646302"/>
          </a:xfrm>
        </p:spPr>
        <p:txBody>
          <a:bodyPr>
            <a:normAutofit fontScale="90000"/>
          </a:bodyPr>
          <a:lstStyle/>
          <a:p>
            <a:r>
              <a:rPr lang="en-US" dirty="0"/>
              <a:t>Probability with Purpose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53033" y="4904982"/>
            <a:ext cx="3441940" cy="823089"/>
          </a:xfrm>
        </p:spPr>
        <p:txBody>
          <a:bodyPr>
            <a:normAutofit/>
          </a:bodyPr>
          <a:lstStyle/>
          <a:p>
            <a:pPr algn="l">
              <a:tabLst>
                <a:tab pos="7546975" algn="r"/>
              </a:tabLst>
            </a:pPr>
            <a:r>
              <a:rPr lang="en-US" sz="4000" i="1" dirty="0">
                <a:latin typeface="Segoe Script" panose="030B0504020000000003" pitchFamily="66" charset="0"/>
              </a:rPr>
              <a:t>Doug Tyson</a:t>
            </a:r>
          </a:p>
        </p:txBody>
      </p:sp>
      <p:pic>
        <p:nvPicPr>
          <p:cNvPr id="4" name="Picture 2" descr="http://magazine.amstat.org/wp-content/uploads/2016/01/LOGO-FINALBRAND_Tagline-under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13670">
            <a:off x="7870511" y="526227"/>
            <a:ext cx="3250450" cy="11577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5" name="Picture 4" descr="http://thisisstatistics.org/wp-content/uploads/2014/07/logo2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13" y="3188245"/>
            <a:ext cx="2464802" cy="2464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hlinkClick r:id="rId6"/>
            <a:extLst>
              <a:ext uri="{FF2B5EF4-FFF2-40B4-BE49-F238E27FC236}">
                <a16:creationId xmlns:a16="http://schemas.microsoft.com/office/drawing/2014/main" id="{152E31A4-F194-4DCE-95D0-C277C4057A6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2641" y="5797082"/>
            <a:ext cx="6797615" cy="85663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927420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1872" y="1828800"/>
            <a:ext cx="6641732" cy="4351337"/>
          </a:xfrm>
        </p:spPr>
        <p:txBody>
          <a:bodyPr>
            <a:normAutofit lnSpcReduction="10000"/>
          </a:bodyPr>
          <a:lstStyle/>
          <a:p>
            <a:r>
              <a:rPr lang="en-US" sz="2800" dirty="0"/>
              <a:t>BE SENSITIVE! There are millions of people diagnosed and dealing with Parkinson’s. Some of them will have children in your class.</a:t>
            </a:r>
          </a:p>
          <a:p>
            <a:r>
              <a:rPr lang="en-US" sz="2800" dirty="0"/>
              <a:t>Applet from Statistics and Probability with Applications – FREE at </a:t>
            </a:r>
            <a:r>
              <a:rPr lang="en-US" sz="2800" dirty="0">
                <a:hlinkClick r:id="rId2"/>
              </a:rPr>
              <a:t>stapplet.com</a:t>
            </a:r>
            <a:endParaRPr lang="en-US" sz="2800" dirty="0"/>
          </a:p>
          <a:p>
            <a:r>
              <a:rPr lang="en-US" sz="2800" dirty="0"/>
              <a:t>Be ready for lots of follow-up </a:t>
            </a:r>
            <a:br>
              <a:rPr lang="en-US" sz="2800" dirty="0"/>
            </a:br>
            <a:r>
              <a:rPr lang="en-US" sz="2800" dirty="0"/>
              <a:t>questions  from students. (How wonderful!)</a:t>
            </a:r>
          </a:p>
          <a:p>
            <a:pPr marL="0" indent="0">
              <a:buNone/>
            </a:pPr>
            <a:endParaRPr lang="en-US" sz="2800" dirty="0"/>
          </a:p>
          <a:p>
            <a:endParaRPr lang="en-US" sz="2800" dirty="0"/>
          </a:p>
        </p:txBody>
      </p:sp>
      <p:pic>
        <p:nvPicPr>
          <p:cNvPr id="4" name="Picture 2" descr="Notepad, Memo, Pencil, Writing, Note, Author, Publis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7814" y="622300"/>
            <a:ext cx="2957825" cy="3150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Image result for statistics and probability with applications third edition">
            <a:extLst>
              <a:ext uri="{FF2B5EF4-FFF2-40B4-BE49-F238E27FC236}">
                <a16:creationId xmlns:a16="http://schemas.microsoft.com/office/drawing/2014/main" id="{32308199-425A-4888-8E04-BF9527D113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4059">
            <a:off x="7308502" y="3616955"/>
            <a:ext cx="2252900" cy="28828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0266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976745"/>
          </a:xfrm>
        </p:spPr>
        <p:txBody>
          <a:bodyPr>
            <a:normAutofit/>
          </a:bodyPr>
          <a:lstStyle/>
          <a:p>
            <a:r>
              <a:rPr lang="en-US" dirty="0"/>
              <a:t>Activity 3 - </a:t>
            </a:r>
            <a:r>
              <a:rPr lang="en-US" cap="small" dirty="0"/>
              <a:t>Is LeBron Streaky?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6C06905-3C6B-4598-BEB9-58EC0F9250FE}"/>
              </a:ext>
            </a:extLst>
          </p:cNvPr>
          <p:cNvSpPr/>
          <p:nvPr/>
        </p:nvSpPr>
        <p:spPr>
          <a:xfrm>
            <a:off x="2373745" y="6033716"/>
            <a:ext cx="5101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https://www.youtube.com/watch?v=Yy6OD7_Fv0c</a:t>
            </a:r>
            <a:endParaRPr lang="en-US" dirty="0"/>
          </a:p>
        </p:txBody>
      </p:sp>
      <p:pic>
        <p:nvPicPr>
          <p:cNvPr id="4" name="Online Media 3">
            <a:hlinkClick r:id="" action="ppaction://media"/>
            <a:extLst>
              <a:ext uri="{FF2B5EF4-FFF2-40B4-BE49-F238E27FC236}">
                <a16:creationId xmlns:a16="http://schemas.microsoft.com/office/drawing/2014/main" id="{AE89DAAC-91D0-4459-8E11-333E7E18012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207491" y="1519382"/>
            <a:ext cx="5883564" cy="4412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9475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1872" y="1828800"/>
            <a:ext cx="7416302" cy="4351337"/>
          </a:xfrm>
        </p:spPr>
        <p:txBody>
          <a:bodyPr>
            <a:normAutofit/>
          </a:bodyPr>
          <a:lstStyle/>
          <a:p>
            <a:r>
              <a:rPr lang="en-US" sz="2800" dirty="0"/>
              <a:t>This is a simulation of a “runs test”</a:t>
            </a:r>
          </a:p>
          <a:p>
            <a:r>
              <a:rPr lang="en-US" sz="2800" dirty="0"/>
              <a:t>It’s statistical inference in a fun context</a:t>
            </a:r>
          </a:p>
          <a:p>
            <a:r>
              <a:rPr lang="en-US" sz="2800" dirty="0"/>
              <a:t>Idea from Statistical Reasoning in Sports</a:t>
            </a:r>
          </a:p>
          <a:p>
            <a:r>
              <a:rPr lang="en-US" sz="2800" dirty="0"/>
              <a:t>A spinner template is included</a:t>
            </a:r>
          </a:p>
        </p:txBody>
      </p:sp>
      <p:pic>
        <p:nvPicPr>
          <p:cNvPr id="4" name="Picture 2" descr="Notepad, Memo, Pencil, Writing, Note, Author, Publis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7814" y="622300"/>
            <a:ext cx="2957825" cy="3150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Image result for paperclip spinner">
            <a:extLst>
              <a:ext uri="{FF2B5EF4-FFF2-40B4-BE49-F238E27FC236}">
                <a16:creationId xmlns:a16="http://schemas.microsoft.com/office/drawing/2014/main" id="{48DEA06C-0D67-4DB4-8434-C262BF6994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15334">
            <a:off x="6352340" y="4195480"/>
            <a:ext cx="2929479" cy="20773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5126" name="Picture 6" descr="Image result for statistical reasoning in sports">
            <a:extLst>
              <a:ext uri="{FF2B5EF4-FFF2-40B4-BE49-F238E27FC236}">
                <a16:creationId xmlns:a16="http://schemas.microsoft.com/office/drawing/2014/main" id="{F5A7C519-3769-4665-9342-66C8A31CEC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70044">
            <a:off x="3050285" y="4098553"/>
            <a:ext cx="1947836" cy="24487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7715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targets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FF80AA2-F632-4C99-901F-B7D5A680117D}"/>
              </a:ext>
            </a:extLst>
          </p:cNvPr>
          <p:cNvSpPr/>
          <p:nvPr/>
        </p:nvSpPr>
        <p:spPr>
          <a:xfrm>
            <a:off x="1371600" y="1577758"/>
            <a:ext cx="94488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914400">
              <a:tabLst>
                <a:tab pos="914400" algn="l"/>
              </a:tabLst>
            </a:pPr>
            <a:r>
              <a:rPr lang="en-US" sz="2800" b="1" dirty="0"/>
              <a:t>LT 1</a:t>
            </a:r>
            <a:r>
              <a:rPr lang="en-US" sz="2800" dirty="0"/>
              <a:t>: 	I can simulate a random process using physical manipulatives.</a:t>
            </a:r>
          </a:p>
          <a:p>
            <a:pPr marL="914400" indent="-914400">
              <a:tabLst>
                <a:tab pos="914400" algn="l"/>
              </a:tabLst>
            </a:pPr>
            <a:endParaRPr lang="en-US" sz="2800" dirty="0"/>
          </a:p>
          <a:p>
            <a:pPr marL="914400" indent="-914400">
              <a:tabLst>
                <a:tab pos="914400" algn="l"/>
              </a:tabLst>
            </a:pPr>
            <a:r>
              <a:rPr lang="en-US" sz="2800" b="1" dirty="0"/>
              <a:t>LT 2</a:t>
            </a:r>
            <a:r>
              <a:rPr lang="en-US" sz="2800" dirty="0"/>
              <a:t>: 	I can simulate a random process using technology.</a:t>
            </a:r>
          </a:p>
          <a:p>
            <a:pPr marL="914400" indent="-914400">
              <a:tabLst>
                <a:tab pos="914400" algn="l"/>
              </a:tabLst>
            </a:pPr>
            <a:endParaRPr lang="en-US" sz="2800" dirty="0"/>
          </a:p>
          <a:p>
            <a:pPr marL="914400" indent="-914400">
              <a:tabLst>
                <a:tab pos="914400" algn="l"/>
              </a:tabLst>
            </a:pPr>
            <a:r>
              <a:rPr lang="en-US" sz="2800" b="1" dirty="0"/>
              <a:t>LT 3</a:t>
            </a:r>
            <a:r>
              <a:rPr lang="en-US" sz="2800" dirty="0"/>
              <a:t>: 	I can make a decision from a simulation about the evidence against a null hypothesis.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7CF6C79-E995-4DAC-B320-E2BA880F7D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5110" y="3660306"/>
            <a:ext cx="3269921" cy="2511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784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Statistical literacy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6672" y="1812834"/>
            <a:ext cx="5128555" cy="1940387"/>
          </a:xfrm>
        </p:spPr>
        <p:txBody>
          <a:bodyPr/>
          <a:lstStyle/>
          <a:p>
            <a:pPr marL="0" indent="0">
              <a:buNone/>
            </a:pPr>
            <a:r>
              <a:rPr lang="en-US" sz="3000" dirty="0"/>
              <a:t>“Even if you believe that every student can’t learn statistics, I believe school policy should operate as if they can.”</a:t>
            </a:r>
          </a:p>
          <a:p>
            <a:endParaRPr lang="en-US" dirty="0"/>
          </a:p>
        </p:txBody>
      </p:sp>
      <p:pic>
        <p:nvPicPr>
          <p:cNvPr id="4" name="Picture 2" descr="http://www.amesa.org.za/AMESA2013/Usisk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7365" y="1565185"/>
            <a:ext cx="3893911" cy="370848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5" name="TextBox 4"/>
          <p:cNvSpPr txBox="1"/>
          <p:nvPr/>
        </p:nvSpPr>
        <p:spPr>
          <a:xfrm>
            <a:off x="1666641" y="3753221"/>
            <a:ext cx="5029200" cy="629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spcBef>
                <a:spcPts val="1000"/>
              </a:spcBef>
              <a:buClr>
                <a:prstClr val="black"/>
              </a:buClr>
            </a:pP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</a:t>
            </a:r>
            <a:r>
              <a:rPr lang="en-US" sz="3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Zalman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Usiskin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ICOTS9</a:t>
            </a:r>
          </a:p>
        </p:txBody>
      </p:sp>
    </p:spTree>
    <p:extLst>
      <p:ext uri="{BB962C8B-B14F-4D97-AF65-F5344CB8AC3E}">
        <p14:creationId xmlns:p14="http://schemas.microsoft.com/office/powerpoint/2010/main" val="1844449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 title="Side bar">
            <a:extLst>
              <a:ext uri="{FF2B5EF4-FFF2-40B4-BE49-F238E27FC236}">
                <a16:creationId xmlns:a16="http://schemas.microsoft.com/office/drawing/2014/main" id="{0E880B70-9045-4B1E-A61A-E849BE8C838F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E2B8A2D-F46F-4DA5-8AFF-BC57461C281A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 title="Side bar">
            <a:extLst>
              <a:ext uri="{FF2B5EF4-FFF2-40B4-BE49-F238E27FC236}">
                <a16:creationId xmlns:a16="http://schemas.microsoft.com/office/drawing/2014/main" id="{292BAD85-00E4-4D0A-993C-8372E78E1ADD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83661" y="0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6" name="Picture 2" descr="https://fbcdn-sphotos-b-a.akamaihd.net/hphotos-ak-xpa1/v/t1.0-9/1002908_10151619527511298_1247404229_n.jpg?oh=17d5638d32ff9b3572350ba206e5754d&amp;oe=54C7453B&amp;__gda__=1420602340_ef112dd8a22812caf0a79eb3c000fa5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887717" y="3509434"/>
            <a:ext cx="2028825" cy="2705100"/>
          </a:xfrm>
          <a:prstGeom prst="rect">
            <a:avLst/>
          </a:prstGeom>
          <a:solidFill>
            <a:srgbClr val="FFFFFF">
              <a:shade val="85000"/>
            </a:srgbClr>
          </a:solidFill>
          <a:ln>
            <a:noFill/>
          </a:ln>
          <a:effectLst/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889783E-23B3-47E3-B0B7-75407056F1D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 rot="21600000">
            <a:off x="8037090" y="755766"/>
            <a:ext cx="3730079" cy="2480502"/>
          </a:xfrm>
          <a:prstGeom prst="rect">
            <a:avLst/>
          </a:prstGeom>
          <a:solidFill>
            <a:srgbClr val="FFFFFF">
              <a:shade val="85000"/>
            </a:srgbClr>
          </a:solidFill>
          <a:ln>
            <a:noFill/>
          </a:ln>
          <a:effectLst/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4743" y="685800"/>
            <a:ext cx="5793475" cy="14859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Contact me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4294967295"/>
          </p:nvPr>
        </p:nvSpPr>
        <p:spPr>
          <a:xfrm>
            <a:off x="1072727" y="1728259"/>
            <a:ext cx="5673206" cy="3133725"/>
          </a:xfrm>
        </p:spPr>
        <p:txBody>
          <a:bodyPr vert="horz" lIns="91440" tIns="45720" rIns="91440" bIns="45720" rtlCol="0">
            <a:normAutofit/>
          </a:bodyPr>
          <a:lstStyle/>
          <a:p>
            <a:pPr marL="0">
              <a:spcBef>
                <a:spcPts val="600"/>
              </a:spcBef>
              <a:buFont typeface="Franklin Gothic Book" panose="020B0503020102020204" pitchFamily="34" charset="0"/>
              <a:buNone/>
              <a:tabLst>
                <a:tab pos="2743200" algn="r"/>
                <a:tab pos="2979738" algn="l"/>
              </a:tabLst>
            </a:pPr>
            <a:r>
              <a:rPr lang="en-US" sz="2800" b="1"/>
              <a:t>Doug Tyson</a:t>
            </a:r>
            <a:r>
              <a:rPr lang="en-US" sz="2800"/>
              <a:t>	</a:t>
            </a:r>
          </a:p>
          <a:p>
            <a:pPr marL="0">
              <a:spcBef>
                <a:spcPts val="600"/>
              </a:spcBef>
              <a:buFont typeface="Franklin Gothic Book" panose="020B0503020102020204" pitchFamily="34" charset="0"/>
              <a:buNone/>
              <a:tabLst>
                <a:tab pos="2743200" algn="r"/>
                <a:tab pos="2979738" algn="l"/>
              </a:tabLst>
            </a:pPr>
            <a:r>
              <a:rPr lang="en-US" sz="2800"/>
              <a:t>Email: </a:t>
            </a:r>
            <a:r>
              <a:rPr lang="en-US" sz="2800">
                <a:hlinkClick r:id="rId4"/>
              </a:rPr>
              <a:t>tyson.doug@gmail.com</a:t>
            </a:r>
            <a:endParaRPr lang="en-US" sz="2800"/>
          </a:p>
          <a:p>
            <a:pPr marL="0">
              <a:spcBef>
                <a:spcPts val="600"/>
              </a:spcBef>
              <a:buFont typeface="Franklin Gothic Book" panose="020B0503020102020204" pitchFamily="34" charset="0"/>
              <a:buNone/>
              <a:tabLst>
                <a:tab pos="2743200" algn="r"/>
                <a:tab pos="2979738" algn="l"/>
              </a:tabLst>
            </a:pPr>
            <a:r>
              <a:rPr lang="en-US" sz="2800"/>
              <a:t>FB: </a:t>
            </a:r>
            <a:r>
              <a:rPr lang="en-US" sz="2800">
                <a:hlinkClick r:id="rId5"/>
              </a:rPr>
              <a:t>tyson.doug</a:t>
            </a:r>
            <a:endParaRPr lang="en-US" sz="2800"/>
          </a:p>
          <a:p>
            <a:pPr marL="0">
              <a:spcBef>
                <a:spcPts val="600"/>
              </a:spcBef>
              <a:buFont typeface="Franklin Gothic Book" panose="020B0503020102020204" pitchFamily="34" charset="0"/>
              <a:buNone/>
              <a:tabLst>
                <a:tab pos="2743200" algn="r"/>
                <a:tab pos="2979738" algn="l"/>
              </a:tabLst>
            </a:pPr>
            <a:r>
              <a:rPr lang="en-US" sz="2800"/>
              <a:t>Twitter: </a:t>
            </a:r>
            <a:r>
              <a:rPr lang="en-US" sz="2800">
                <a:hlinkClick r:id="rId6"/>
              </a:rPr>
              <a:t>@tyson_doug</a:t>
            </a:r>
            <a:endParaRPr lang="en-US" sz="2800"/>
          </a:p>
          <a:p>
            <a:pPr marL="0">
              <a:spcBef>
                <a:spcPts val="600"/>
              </a:spcBef>
              <a:buFont typeface="Franklin Gothic Book" panose="020B0503020102020204" pitchFamily="34" charset="0"/>
              <a:buNone/>
              <a:tabLst>
                <a:tab pos="2743200" algn="r"/>
                <a:tab pos="2979738" algn="l"/>
              </a:tabLst>
            </a:pPr>
            <a:r>
              <a:rPr lang="en-US" sz="2800"/>
              <a:t>LI: </a:t>
            </a:r>
            <a:r>
              <a:rPr lang="en-US" sz="2800">
                <a:hlinkClick r:id="rId7"/>
              </a:rPr>
              <a:t>tyson.doug</a:t>
            </a:r>
            <a:endParaRPr lang="en-US" sz="2800"/>
          </a:p>
          <a:p>
            <a:pPr marL="0">
              <a:spcBef>
                <a:spcPts val="600"/>
              </a:spcBef>
              <a:buFont typeface="Franklin Gothic Book" panose="020B0503020102020204" pitchFamily="34" charset="0"/>
              <a:buNone/>
              <a:tabLst>
                <a:tab pos="2743200" algn="r"/>
                <a:tab pos="2979738" algn="l"/>
              </a:tabLst>
            </a:pPr>
            <a:r>
              <a:rPr lang="en-US" sz="2800"/>
              <a:t>URL: </a:t>
            </a:r>
            <a:r>
              <a:rPr lang="en-US" sz="2800">
                <a:hlinkClick r:id="rId8"/>
              </a:rPr>
              <a:t>MrTysonStats.com</a:t>
            </a:r>
            <a:endParaRPr lang="en-US" sz="2800"/>
          </a:p>
          <a:p>
            <a:pPr marL="514350">
              <a:buFont typeface="Franklin Gothic Book" panose="020B0503020102020204" pitchFamily="34" charset="0"/>
              <a:buNone/>
            </a:pPr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39879117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targets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FF80AA2-F632-4C99-901F-B7D5A680117D}"/>
              </a:ext>
            </a:extLst>
          </p:cNvPr>
          <p:cNvSpPr/>
          <p:nvPr/>
        </p:nvSpPr>
        <p:spPr>
          <a:xfrm>
            <a:off x="1371600" y="1577758"/>
            <a:ext cx="94488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914400">
              <a:tabLst>
                <a:tab pos="914400" algn="l"/>
              </a:tabLst>
            </a:pPr>
            <a:r>
              <a:rPr lang="en-US" sz="2800" b="1" dirty="0"/>
              <a:t>LT 1</a:t>
            </a:r>
            <a:r>
              <a:rPr lang="en-US" sz="2800" dirty="0"/>
              <a:t>: 	I can simulate a random process using physical manipulatives.</a:t>
            </a:r>
          </a:p>
          <a:p>
            <a:pPr marL="914400" indent="-914400">
              <a:tabLst>
                <a:tab pos="914400" algn="l"/>
              </a:tabLst>
            </a:pPr>
            <a:endParaRPr lang="en-US" sz="2800" dirty="0"/>
          </a:p>
          <a:p>
            <a:pPr marL="914400" indent="-914400">
              <a:tabLst>
                <a:tab pos="914400" algn="l"/>
              </a:tabLst>
            </a:pPr>
            <a:r>
              <a:rPr lang="en-US" sz="2800" b="1" dirty="0"/>
              <a:t>LT 2</a:t>
            </a:r>
            <a:r>
              <a:rPr lang="en-US" sz="2800" dirty="0"/>
              <a:t>: 	I can simulate a random process using technology.</a:t>
            </a:r>
          </a:p>
          <a:p>
            <a:pPr marL="914400" indent="-914400">
              <a:tabLst>
                <a:tab pos="914400" algn="l"/>
              </a:tabLst>
            </a:pPr>
            <a:endParaRPr lang="en-US" sz="2800" dirty="0"/>
          </a:p>
          <a:p>
            <a:pPr marL="914400" indent="-914400">
              <a:tabLst>
                <a:tab pos="914400" algn="l"/>
              </a:tabLst>
            </a:pPr>
            <a:r>
              <a:rPr lang="en-US" sz="2800" b="1" dirty="0"/>
              <a:t>LT 3</a:t>
            </a:r>
            <a:r>
              <a:rPr lang="en-US" sz="2800" dirty="0"/>
              <a:t>: 	I can make a decision from a simulation about the evidence against a null hypothesis.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7CF6C79-E995-4DAC-B320-E2BA880F7D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5110" y="3660306"/>
            <a:ext cx="3269921" cy="2511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898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should we teach probability and statistics?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022566"/>
            <a:ext cx="6572552" cy="4305525"/>
          </a:xfrm>
        </p:spPr>
        <p:txBody>
          <a:bodyPr>
            <a:normAutofit/>
          </a:bodyPr>
          <a:lstStyle/>
          <a:p>
            <a:pPr marL="234950" lvl="1" indent="0" fontAlgn="ctr">
              <a:buNone/>
            </a:pPr>
            <a:r>
              <a:rPr lang="en-US" sz="3200" dirty="0"/>
              <a:t>“Statistical thinking will one day be as necessary for efficient citizenship as the ability to read and write.” </a:t>
            </a:r>
          </a:p>
          <a:p>
            <a:pPr marL="234950" lvl="1" indent="0" fontAlgn="ctr">
              <a:buNone/>
            </a:pPr>
            <a:r>
              <a:rPr lang="en-US" sz="3200" dirty="0"/>
              <a:t>	-H.G. Wells</a:t>
            </a:r>
          </a:p>
          <a:p>
            <a:pPr marL="234950" lvl="1" indent="0" fontAlgn="ctr">
              <a:buNone/>
            </a:pPr>
            <a:endParaRPr lang="en-US" sz="3200" b="1" dirty="0"/>
          </a:p>
          <a:p>
            <a:pPr marL="234950" lvl="1" indent="0" fontAlgn="ctr">
              <a:buNone/>
            </a:pPr>
            <a:r>
              <a:rPr lang="en-US" sz="3200" dirty="0"/>
              <a:t> “That day is upon us.” </a:t>
            </a:r>
            <a:br>
              <a:rPr lang="en-US" sz="3200" dirty="0"/>
            </a:br>
            <a:r>
              <a:rPr lang="en-US" sz="3200" dirty="0"/>
              <a:t>	-Doug Tyson</a:t>
            </a:r>
            <a:endParaRPr lang="en-US" sz="3200" b="1" dirty="0"/>
          </a:p>
        </p:txBody>
      </p:sp>
      <p:pic>
        <p:nvPicPr>
          <p:cNvPr id="4" name="Picture 2" descr="http://i.telegraph.co.uk/multimedia/archive/01486/wells_1486665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0769" y="2057100"/>
            <a:ext cx="3383280" cy="21182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5" name="Picture 4" descr="https://fbcdn-sphotos-h-a.akamaihd.net/hphotos-ak-xap1/v/t1.0-9/10404508_10152297598161298_1380351709906847119_n.jpg?oh=cdb12b8026dc4d61281ef7c97d674685&amp;oe=54ADBA5B&amp;__gda__=1422662670_78f235272f673f31a645d02a037900e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5920">
            <a:off x="6048175" y="4036236"/>
            <a:ext cx="2408099" cy="24080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16796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35C792-6E9A-4BB8-BA60-72510D32A5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/>
          <a:p>
            <a:r>
              <a:rPr lang="en-US" dirty="0"/>
              <a:t>The absolute worst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463F7D-1BA0-478B-AD31-15B20DBFA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828800"/>
            <a:ext cx="4548909" cy="295101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/>
              <a:t>Think of the worst way to teach probability…</a:t>
            </a:r>
          </a:p>
        </p:txBody>
      </p:sp>
      <p:pic>
        <p:nvPicPr>
          <p:cNvPr id="3074" name="Picture 2" descr="Related image">
            <a:extLst>
              <a:ext uri="{FF2B5EF4-FFF2-40B4-BE49-F238E27FC236}">
                <a16:creationId xmlns:a16="http://schemas.microsoft.com/office/drawing/2014/main" id="{78F7E54E-D597-4987-B39D-1FDDCF845F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90827">
            <a:off x="7388610" y="765385"/>
            <a:ext cx="4164980" cy="312373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3076" name="Picture 4" descr="Image result for bad ideas">
            <a:extLst>
              <a:ext uri="{FF2B5EF4-FFF2-40B4-BE49-F238E27FC236}">
                <a16:creationId xmlns:a16="http://schemas.microsoft.com/office/drawing/2014/main" id="{2238165F-8765-47C8-B6A3-F29F7E01C2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86809">
            <a:off x="2035212" y="3630888"/>
            <a:ext cx="3351166" cy="267951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3080" name="Picture 8" descr="Image result for bad ideas">
            <a:extLst>
              <a:ext uri="{FF2B5EF4-FFF2-40B4-BE49-F238E27FC236}">
                <a16:creationId xmlns:a16="http://schemas.microsoft.com/office/drawing/2014/main" id="{DAE1ED10-279B-4247-A154-BCCE2EF003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9057">
            <a:off x="5849378" y="3945510"/>
            <a:ext cx="3497776" cy="26233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837046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0D14CD-6B59-492A-B0D0-970215DC5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/>
          <a:p>
            <a:r>
              <a:rPr lang="en-US" dirty="0"/>
              <a:t>How did we learn probability?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A29D54-C257-4383-9EEC-EDD7CFB4EB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Balls in urns</a:t>
            </a:r>
          </a:p>
          <a:p>
            <a:r>
              <a:rPr lang="en-US" sz="2800" dirty="0"/>
              <a:t>Socks in drawers</a:t>
            </a:r>
          </a:p>
          <a:p>
            <a:r>
              <a:rPr lang="en-US" sz="2800" dirty="0"/>
              <a:t>Formulas</a:t>
            </a:r>
          </a:p>
        </p:txBody>
      </p:sp>
      <p:pic>
        <p:nvPicPr>
          <p:cNvPr id="2050" name="Picture 2" descr="http://www.thebigquestions.com/urns.gif">
            <a:extLst>
              <a:ext uri="{FF2B5EF4-FFF2-40B4-BE49-F238E27FC236}">
                <a16:creationId xmlns:a16="http://schemas.microsoft.com/office/drawing/2014/main" id="{F06DC374-878C-48E2-A86A-DFB7D26016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9236" y="1498692"/>
            <a:ext cx="3703254" cy="42957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2052" name="Picture 4" descr="Image result for messy sock drawer">
            <a:extLst>
              <a:ext uri="{FF2B5EF4-FFF2-40B4-BE49-F238E27FC236}">
                <a16:creationId xmlns:a16="http://schemas.microsoft.com/office/drawing/2014/main" id="{0C6D53ED-AEAC-48EB-B9E1-CB93288A7E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7730">
            <a:off x="4119215" y="3754378"/>
            <a:ext cx="3822147" cy="253207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2054" name="Picture 6" descr="Image result for probability formulas">
            <a:extLst>
              <a:ext uri="{FF2B5EF4-FFF2-40B4-BE49-F238E27FC236}">
                <a16:creationId xmlns:a16="http://schemas.microsoft.com/office/drawing/2014/main" id="{C3FC0BE6-C4E9-4058-8789-4259DFFE54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99839">
            <a:off x="4495950" y="1875373"/>
            <a:ext cx="3352498" cy="16404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6449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My pedagogical approach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673868"/>
            <a:ext cx="7203057" cy="25358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/>
              <a:t>When you look around a classroom, the people who are talking the most, thinking the most, and the writing the most are the ones who are learning the most. 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2" descr="http://www.princeton.edu/main/images/news/2012/08/sumjournalism_20120811_WritingWorkshops_064_57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65596">
            <a:off x="5375193" y="3019811"/>
            <a:ext cx="5704368" cy="336309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1858901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Activity 1 - The Last Banana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294A4BC-FD91-4A23-9D13-AAD6AA186621}"/>
              </a:ext>
            </a:extLst>
          </p:cNvPr>
          <p:cNvSpPr/>
          <p:nvPr/>
        </p:nvSpPr>
        <p:spPr>
          <a:xfrm>
            <a:off x="2302164" y="6340886"/>
            <a:ext cx="50857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https://www.youtube.com/watch?v=Kgudt4PXs28</a:t>
            </a:r>
            <a:endParaRPr lang="en-US" dirty="0"/>
          </a:p>
        </p:txBody>
      </p:sp>
      <p:pic>
        <p:nvPicPr>
          <p:cNvPr id="4" name="Online Media 3">
            <a:hlinkClick r:id="" action="ppaction://media"/>
            <a:extLst>
              <a:ext uri="{FF2B5EF4-FFF2-40B4-BE49-F238E27FC236}">
                <a16:creationId xmlns:a16="http://schemas.microsoft.com/office/drawing/2014/main" id="{432E820F-38B4-4D22-9D7F-59EC383554B3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302164" y="1597889"/>
            <a:ext cx="6176818" cy="4632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4610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1872" y="1828800"/>
            <a:ext cx="7416302" cy="4351337"/>
          </a:xfrm>
        </p:spPr>
        <p:txBody>
          <a:bodyPr>
            <a:normAutofit/>
          </a:bodyPr>
          <a:lstStyle/>
          <a:p>
            <a:r>
              <a:rPr lang="en-US" sz="2800" dirty="0"/>
              <a:t>This is clearly a demon cat. If I was on the island with that cat, I know who would be eating the last banana…</a:t>
            </a:r>
          </a:p>
          <a:p>
            <a:r>
              <a:rPr lang="en-US" sz="2800" dirty="0"/>
              <a:t>Move from physical to electronic simulations</a:t>
            </a:r>
          </a:p>
          <a:p>
            <a:r>
              <a:rPr lang="en-US" sz="2800" dirty="0"/>
              <a:t>Foam dice are less noisy!</a:t>
            </a:r>
          </a:p>
        </p:txBody>
      </p:sp>
      <p:pic>
        <p:nvPicPr>
          <p:cNvPr id="4" name="Picture 2" descr="Notepad, Memo, Pencil, Writing, Note, Author, Publis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7814" y="622300"/>
            <a:ext cx="2957825" cy="3150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Image result for banana png">
            <a:extLst>
              <a:ext uri="{FF2B5EF4-FFF2-40B4-BE49-F238E27FC236}">
                <a16:creationId xmlns:a16="http://schemas.microsoft.com/office/drawing/2014/main" id="{F4C03565-A22D-47F0-B534-BF82168F0A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6749" y="3055937"/>
            <a:ext cx="4267200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0000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599" y="685800"/>
            <a:ext cx="10042989" cy="1485900"/>
          </a:xfrm>
        </p:spPr>
        <p:txBody>
          <a:bodyPr>
            <a:normAutofit/>
          </a:bodyPr>
          <a:lstStyle/>
          <a:p>
            <a:r>
              <a:rPr lang="en-US" dirty="0"/>
              <a:t>Activity 2 – Smelling Parkinson’s Disease</a:t>
            </a:r>
          </a:p>
        </p:txBody>
      </p:sp>
      <p:pic>
        <p:nvPicPr>
          <p:cNvPr id="5" name="Picture 4" descr="http://www.clipartbest.com/cliparts/7ca/KxG/7caKxGRni.png">
            <a:extLst>
              <a:ext uri="{FF2B5EF4-FFF2-40B4-BE49-F238E27FC236}">
                <a16:creationId xmlns:a16="http://schemas.microsoft.com/office/drawing/2014/main" id="{2481F136-FAF6-4710-939F-DCD8FA805C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9431" y="2060863"/>
            <a:ext cx="3910558" cy="400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B471E5D-38A3-4E0F-8D61-8DA17B113B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599" y="1874794"/>
            <a:ext cx="1888827" cy="2394709"/>
          </a:xfrm>
          <a:prstGeom prst="rect">
            <a:avLst/>
          </a:prstGeom>
        </p:spPr>
      </p:pic>
      <p:pic>
        <p:nvPicPr>
          <p:cNvPr id="7" name="Picture 2" descr="https://scontent-iad3-1.xx.fbcdn.net/hphotos-xat1/t31.0-8/12045356_903399159713693_6520686147530931498_o.jpg">
            <a:extLst>
              <a:ext uri="{FF2B5EF4-FFF2-40B4-BE49-F238E27FC236}">
                <a16:creationId xmlns:a16="http://schemas.microsoft.com/office/drawing/2014/main" id="{E1A5F3A0-DD6C-414C-9676-2C71721012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6600" y="1896309"/>
            <a:ext cx="4094278" cy="366240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045070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3994</TotalTime>
  <Words>316</Words>
  <Application>Microsoft Office PowerPoint</Application>
  <PresentationFormat>Widescreen</PresentationFormat>
  <Paragraphs>57</Paragraphs>
  <Slides>15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Calibri</vt:lpstr>
      <vt:lpstr>Franklin Gothic Book</vt:lpstr>
      <vt:lpstr>Segoe Script</vt:lpstr>
      <vt:lpstr>Crop</vt:lpstr>
      <vt:lpstr>Probability with Purpose</vt:lpstr>
      <vt:lpstr>Learning targets</vt:lpstr>
      <vt:lpstr>Why should we teach probability and statistics?</vt:lpstr>
      <vt:lpstr>The absolute worst</vt:lpstr>
      <vt:lpstr>How did we learn probability?</vt:lpstr>
      <vt:lpstr>My pedagogical approach</vt:lpstr>
      <vt:lpstr>Activity 1 - The Last Banana</vt:lpstr>
      <vt:lpstr>Notes</vt:lpstr>
      <vt:lpstr>Activity 2 – Smelling Parkinson’s Disease</vt:lpstr>
      <vt:lpstr>Notes</vt:lpstr>
      <vt:lpstr>Activity 3 - Is LeBron Streaky?</vt:lpstr>
      <vt:lpstr>Notes</vt:lpstr>
      <vt:lpstr>Learning targets</vt:lpstr>
      <vt:lpstr>Statistical literacy</vt:lpstr>
      <vt:lpstr>Contact me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Orchestrating Simulations in CC Statistics</dc:title>
  <dc:creator>Doug Tyson</dc:creator>
  <cp:lastModifiedBy>Doug Tyson</cp:lastModifiedBy>
  <cp:revision>59</cp:revision>
  <dcterms:created xsi:type="dcterms:W3CDTF">2015-11-01T23:44:40Z</dcterms:created>
  <dcterms:modified xsi:type="dcterms:W3CDTF">2018-04-27T02:24:49Z</dcterms:modified>
</cp:coreProperties>
</file>